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cover-tectonics.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When the Earth Cracks Open</a:t>
            </a:r>
          </a:p>
          <a:p>
            <a:pPr algn="ctr">
              <a:defRPr sz="1500" i="1">
                <a:solidFill>
                  <a:srgbClr val="1A1A2E"/>
                </a:solidFill>
              </a:defRPr>
            </a:pPr>
            <a:r>
              <a:t>The Powerful Forces That Shape Our Planet's Surface</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MS-ESS2-2</a:t>
            </a:r>
          </a:p>
          <a:p>
            <a:pPr algn="r">
              <a:defRPr sz="1200">
                <a:solidFill>
                  <a:srgbClr val="1A1A2E"/>
                </a:solidFill>
              </a:defRPr>
            </a:pPr>
            <a:r>
              <a:t>6th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Explain how convection currents in the mantle drive plate movement</a:t>
            </a:r>
          </a:p>
          <a:p>
            <a:pPr>
              <a:spcBef>
                <a:spcPts val="800"/>
              </a:spcBef>
              <a:defRPr sz="1600">
                <a:solidFill>
                  <a:srgbClr val="1A1A2E"/>
                </a:solidFill>
              </a:defRPr>
            </a:pPr>
            <a:r>
              <a:t>  *  Model how plate speed, mantle heat, rock density, and friction interact at plate boundaries</a:t>
            </a:r>
          </a:p>
          <a:p>
            <a:pPr>
              <a:spcBef>
                <a:spcPts val="800"/>
              </a:spcBef>
              <a:defRPr sz="1600">
                <a:solidFill>
                  <a:srgbClr val="1A1A2E"/>
                </a:solidFill>
              </a:defRPr>
            </a:pPr>
            <a:r>
              <a:t>  *  Predict what happens when tectonic plates collide, separate, or slide past each other</a:t>
            </a:r>
          </a:p>
          <a:p>
            <a:pPr>
              <a:spcBef>
                <a:spcPts val="800"/>
              </a:spcBef>
              <a:defRPr sz="1600">
                <a:solidFill>
                  <a:srgbClr val="1A1A2E"/>
                </a:solidFill>
              </a:defRPr>
            </a:pPr>
            <a:r>
              <a:t>  *  Connect plate tectonics to real-world earthquake and volcano patterns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Tectonic Plate</a:t>
            </a:r>
          </a:p>
          <a:p>
            <a:pPr>
              <a:defRPr sz="1300" i="1">
                <a:solidFill>
                  <a:srgbClr val="1A1A2E"/>
                </a:solidFill>
              </a:defRPr>
            </a:pPr>
            <a:r>
              <a:t>     A massive slab of Earth's lithosphere that floats on the semi-liquid mantle below</a:t>
            </a:r>
          </a:p>
          <a:p>
            <a:pPr>
              <a:spcBef>
                <a:spcPts val="800"/>
              </a:spcBef>
              <a:defRPr sz="1500" b="1">
                <a:solidFill>
                  <a:srgbClr val="0D1B2A"/>
                </a:solidFill>
              </a:defRPr>
            </a:pPr>
            <a:r>
              <a:t>  Convection Current</a:t>
            </a:r>
          </a:p>
          <a:p>
            <a:pPr>
              <a:defRPr sz="1300" i="1">
                <a:solidFill>
                  <a:srgbClr val="1A1A2E"/>
                </a:solidFill>
              </a:defRPr>
            </a:pPr>
            <a:r>
              <a:t>     A circular flow of material caused by heating from below and cooling from above</a:t>
            </a:r>
          </a:p>
          <a:p>
            <a:pPr>
              <a:spcBef>
                <a:spcPts val="800"/>
              </a:spcBef>
              <a:defRPr sz="1500" b="1">
                <a:solidFill>
                  <a:srgbClr val="0D1B2A"/>
                </a:solidFill>
              </a:defRPr>
            </a:pPr>
            <a:r>
              <a:t>  Plate Boundary</a:t>
            </a:r>
          </a:p>
          <a:p>
            <a:pPr>
              <a:defRPr sz="1300" i="1">
                <a:solidFill>
                  <a:srgbClr val="1A1A2E"/>
                </a:solidFill>
              </a:defRPr>
            </a:pPr>
            <a:r>
              <a:t>     The zone where two tectonic plates meet, interact, and create geological activity</a:t>
            </a:r>
          </a:p>
          <a:p>
            <a:pPr>
              <a:spcBef>
                <a:spcPts val="800"/>
              </a:spcBef>
              <a:defRPr sz="1500" b="1">
                <a:solidFill>
                  <a:srgbClr val="0D1B2A"/>
                </a:solidFill>
              </a:defRPr>
            </a:pPr>
            <a:r>
              <a:t>  Seismic Wave</a:t>
            </a:r>
          </a:p>
          <a:p>
            <a:pPr>
              <a:defRPr sz="1300" i="1">
                <a:solidFill>
                  <a:srgbClr val="1A1A2E"/>
                </a:solidFill>
              </a:defRPr>
            </a:pPr>
            <a:r>
              <a:t>     A wave of energy that travels through Earth during an earthquake</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do earthquakes and volcanoes happen in the same places over and over again?</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The Powerful Forces That Shape Our Planet's Surface. Today we'll build a MODEL to discover the answer!</a:t>
            </a:r>
          </a:p>
        </p:txBody>
      </p:sp>
      <p:pic>
        <p:nvPicPr>
          <p:cNvPr id="8" name="Picture 7" descr="landscape-tectonics.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modeling-tectonics.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Plate Movement Speed</a:t>
            </a:r>
          </a:p>
          <a:p>
            <a:pPr>
              <a:spcBef>
                <a:spcPts val="600"/>
              </a:spcBef>
              <a:defRPr sz="1600"/>
            </a:pPr>
            <a:r>
              <a:t>     *  Mantle Heat</a:t>
            </a:r>
          </a:p>
          <a:p>
            <a:pPr>
              <a:spcBef>
                <a:spcPts val="600"/>
              </a:spcBef>
              <a:defRPr sz="1600"/>
            </a:pPr>
            <a:r>
              <a:t>     *  Rock Density</a:t>
            </a:r>
          </a:p>
          <a:p>
            <a:pPr>
              <a:spcBef>
                <a:spcPts val="600"/>
              </a:spcBef>
              <a:defRPr sz="1600"/>
            </a:pPr>
            <a:r>
              <a:t>     *  Boundary Friction</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discussion-tectonics.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mantle heat increases, what happens to plate movement speed? Does more friction at a boundary make earthquakes more or less powerful?</a:t>
            </a:r>
          </a:p>
        </p:txBody>
      </p:sp>
      <p:pic>
        <p:nvPicPr>
          <p:cNvPr id="8" name="Picture 7" descr="discussion-tectonics.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Slow Drift</a:t>
            </a:r>
          </a:p>
          <a:p>
            <a:pPr>
              <a:defRPr sz="1400"/>
            </a:pPr>
            <a:r>
              <a:t>     Set Mantle Heat and Plate Movement Speed to low levels and observe geological activity</a:t>
            </a:r>
          </a:p>
          <a:p>
            <a:pPr>
              <a:spcBef>
                <a:spcPts val="1200"/>
              </a:spcBef>
              <a:defRPr sz="1600" b="1"/>
            </a:pPr>
            <a:r>
              <a:t>Heat Surge</a:t>
            </a:r>
          </a:p>
          <a:p>
            <a:pPr>
              <a:defRPr sz="1400"/>
            </a:pPr>
            <a:r>
              <a:t>     Lock Mantle Heat to maximum and observe how plates respond over time</a:t>
            </a:r>
          </a:p>
          <a:p>
            <a:pPr>
              <a:spcBef>
                <a:spcPts val="1200"/>
              </a:spcBef>
              <a:defRPr sz="1600" b="1"/>
            </a:pPr>
            <a:r>
              <a:t>Friction Lockup</a:t>
            </a:r>
          </a:p>
          <a:p>
            <a:pPr>
              <a:defRPr sz="1400"/>
            </a:pPr>
            <a:r>
              <a:t>     Set Boundary Friction to maximum and watch what builds up before release</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Earthquakes and volcanoes cluster along plate boundaries — they're not random at all</a:t>
            </a:r>
          </a:p>
          <a:p>
            <a:pPr>
              <a:spcBef>
                <a:spcPts val="1000"/>
              </a:spcBef>
              <a:defRPr sz="1500">
                <a:solidFill>
                  <a:srgbClr val="1A1A2E"/>
                </a:solidFill>
              </a:defRPr>
            </a:pPr>
            <a:r>
              <a:t>  *  Higher mantle heat drives faster convection currents, pushing plates faster</a:t>
            </a:r>
          </a:p>
          <a:p>
            <a:pPr>
              <a:spcBef>
                <a:spcPts val="1000"/>
              </a:spcBef>
              <a:defRPr sz="1500">
                <a:solidFill>
                  <a:srgbClr val="1A1A2E"/>
                </a:solidFill>
              </a:defRPr>
            </a:pPr>
            <a:r>
              <a:t>  *  More boundary friction means energy builds up longer — resulting in BIGGER earthquakes when it finally releases</a:t>
            </a:r>
          </a:p>
          <a:p>
            <a:pPr>
              <a:spcBef>
                <a:spcPts val="1000"/>
              </a:spcBef>
              <a:defRPr sz="1500">
                <a:solidFill>
                  <a:srgbClr val="1A1A2E"/>
                </a:solidFill>
              </a:defRPr>
            </a:pPr>
            <a:r>
              <a:t>  *  The densest plates get pushed under lighter plates (subduction), creating deep ocean trenches and volcanoes</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Earthquakes and volcanoes happen in the same places because that's where tectonic plates meet. The boundaries between plates are zones of enormous stress, and the heat from Earth's interior keeps pushing plates together, apart, or sideways — creating predictable patterns of geological activity.</a:t>
            </a:r>
          </a:p>
        </p:txBody>
      </p:sp>
      <p:pic>
        <p:nvPicPr>
          <p:cNvPr id="8" name="Picture 7" descr="cover-tectonics.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an Earthquake-Ready City</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city near a plate boundary that can withstand earthquakes using evidence from your tectonic model about earthquake intensity and frequency.</a:t>
            </a:r>
          </a:p>
          <a:p>
            <a:br/>
            <a:pPr>
              <a:spcBef>
                <a:spcPts val="1000"/>
              </a:spcBef>
              <a:defRPr sz="1600" b="1">
                <a:solidFill>
                  <a:srgbClr val="1A4780"/>
                </a:solidFill>
              </a:defRPr>
            </a:pPr>
            <a:r>
              <a:t>The Challenge:</a:t>
            </a:r>
          </a:p>
          <a:p>
            <a:pPr>
              <a:defRPr sz="1400"/>
            </a:pPr>
            <a:r>
              <a:t>A new city is being planned near the San Andreas Fault in California. The city council needs your engineering team to recommend building designs, infrastructure, and emergency systems based on what your model reveals about earthquake patterns.</a:t>
            </a:r>
          </a:p>
          <a:p>
            <a:br/>
            <a:pPr>
              <a:spcBef>
                <a:spcPts val="1000"/>
              </a:spcBef>
              <a:defRPr sz="1600" b="1">
                <a:solidFill>
                  <a:srgbClr val="1A4780"/>
                </a:solidFill>
              </a:defRPr>
            </a:pPr>
            <a:r>
              <a:t>Think Like an Engineer:</a:t>
            </a:r>
          </a:p>
          <a:p>
            <a:pPr>
              <a:spcBef>
                <a:spcPts val="400"/>
              </a:spcBef>
              <a:defRPr sz="1300"/>
            </a:pPr>
            <a:r>
              <a:t>     *  Based on your model, how strong could earthquakes get at this boundary?</a:t>
            </a:r>
          </a:p>
          <a:p>
            <a:pPr>
              <a:spcBef>
                <a:spcPts val="400"/>
              </a:spcBef>
              <a:defRPr sz="1300"/>
            </a:pPr>
            <a:r>
              <a:t>     *  What building designs would best survive the type of shaking your model predicts?</a:t>
            </a:r>
          </a:p>
          <a:p>
            <a:pPr>
              <a:spcBef>
                <a:spcPts val="400"/>
              </a:spcBef>
              <a:defRPr sz="1300"/>
            </a:pPr>
            <a:r>
              <a:t>     *  How should emergency response systems be designed based on earthquake frequency patterns?</a:t>
            </a:r>
          </a:p>
        </p:txBody>
      </p:sp>
      <p:pic>
        <p:nvPicPr>
          <p:cNvPr id="7" name="Picture 6" descr="stem-earthquake-city.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Seismologists and Geophysicists study earthquakes and Earth's interior to predict hazards and design safer communities. They earn $70,000–$130,000/year.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